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43"/>
    <p:sldId id="257" r:id="rId44"/>
    <p:sldId id="258" r:id="rId45"/>
    <p:sldId id="259" r:id="rId46"/>
    <p:sldId id="260" r:id="rId47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Days" charset="1" panose="02000505050000020004"/>
      <p:regular r:id="rId10"/>
    </p:embeddedFont>
    <p:embeddedFont>
      <p:font typeface="Agrandir Narrow" charset="1" panose="00000506000000000000"/>
      <p:regular r:id="rId11"/>
    </p:embeddedFont>
    <p:embeddedFont>
      <p:font typeface="Agrandir Narrow Bold" charset="1" panose="00000806000000000000"/>
      <p:regular r:id="rId12"/>
    </p:embeddedFont>
    <p:embeddedFont>
      <p:font typeface="Agrandir Narrow Italics" charset="1" panose="00000506000000000000"/>
      <p:regular r:id="rId13"/>
    </p:embeddedFont>
    <p:embeddedFont>
      <p:font typeface="Agrandir Narrow Bold Italics" charset="1" panose="00000806000000000000"/>
      <p:regular r:id="rId14"/>
    </p:embeddedFont>
    <p:embeddedFont>
      <p:font typeface="Agrandir Narrow Thin" charset="1" panose="00000206000000000000"/>
      <p:regular r:id="rId15"/>
    </p:embeddedFont>
    <p:embeddedFont>
      <p:font typeface="Agrandir Narrow Thin Italics" charset="1" panose="00000206000000000000"/>
      <p:regular r:id="rId16"/>
    </p:embeddedFont>
    <p:embeddedFont>
      <p:font typeface="Agrandir Narrow Medium" charset="1" panose="00000606000000000000"/>
      <p:regular r:id="rId17"/>
    </p:embeddedFont>
    <p:embeddedFont>
      <p:font typeface="Agrandir Narrow Medium Italics" charset="1" panose="00000606000000000000"/>
      <p:regular r:id="rId18"/>
    </p:embeddedFont>
    <p:embeddedFont>
      <p:font typeface="Agrandir Narrow Ultra-Bold" charset="1" panose="00000906000000000000"/>
      <p:regular r:id="rId19"/>
    </p:embeddedFont>
    <p:embeddedFont>
      <p:font typeface="Agrandir Narrow Ultra-Bold Italics" charset="1" panose="00000906000000000000"/>
      <p:regular r:id="rId20"/>
    </p:embeddedFont>
    <p:embeddedFont>
      <p:font typeface="Agrandir Narrow Heavy" charset="1" panose="00000A06000000000000"/>
      <p:regular r:id="rId21"/>
    </p:embeddedFont>
    <p:embeddedFont>
      <p:font typeface="Agrandir Narrow Heavy Italics" charset="1" panose="00000A06000000000000"/>
      <p:regular r:id="rId22"/>
    </p:embeddedFont>
    <p:embeddedFont>
      <p:font typeface="Open Sauce" charset="1" panose="00000500000000000000"/>
      <p:regular r:id="rId23"/>
    </p:embeddedFont>
    <p:embeddedFont>
      <p:font typeface="Open Sauce Bold" charset="1" panose="00000800000000000000"/>
      <p:regular r:id="rId24"/>
    </p:embeddedFont>
    <p:embeddedFont>
      <p:font typeface="Open Sauce Italics" charset="1" panose="00000500000000000000"/>
      <p:regular r:id="rId25"/>
    </p:embeddedFont>
    <p:embeddedFont>
      <p:font typeface="Open Sauce Bold Italics" charset="1" panose="00000800000000000000"/>
      <p:regular r:id="rId26"/>
    </p:embeddedFont>
    <p:embeddedFont>
      <p:font typeface="Open Sauce Light" charset="1" panose="00000400000000000000"/>
      <p:regular r:id="rId27"/>
    </p:embeddedFont>
    <p:embeddedFont>
      <p:font typeface="Open Sauce Light Italics" charset="1" panose="00000400000000000000"/>
      <p:regular r:id="rId28"/>
    </p:embeddedFont>
    <p:embeddedFont>
      <p:font typeface="Open Sauce Medium" charset="1" panose="00000600000000000000"/>
      <p:regular r:id="rId29"/>
    </p:embeddedFont>
    <p:embeddedFont>
      <p:font typeface="Open Sauce Medium Italics" charset="1" panose="00000600000000000000"/>
      <p:regular r:id="rId30"/>
    </p:embeddedFont>
    <p:embeddedFont>
      <p:font typeface="Open Sauce Semi-Bold" charset="1" panose="00000700000000000000"/>
      <p:regular r:id="rId31"/>
    </p:embeddedFont>
    <p:embeddedFont>
      <p:font typeface="Open Sauce Semi-Bold Italics" charset="1" panose="00000700000000000000"/>
      <p:regular r:id="rId32"/>
    </p:embeddedFont>
    <p:embeddedFont>
      <p:font typeface="Open Sauce Heavy" charset="1" panose="00000A00000000000000"/>
      <p:regular r:id="rId33"/>
    </p:embeddedFont>
    <p:embeddedFont>
      <p:font typeface="Open Sauce Heavy Italics" charset="1" panose="00000A00000000000000"/>
      <p:regular r:id="rId34"/>
    </p:embeddedFont>
    <p:embeddedFont>
      <p:font typeface="Open Sans" charset="1" panose="020B0606030504020204"/>
      <p:regular r:id="rId35"/>
    </p:embeddedFont>
    <p:embeddedFont>
      <p:font typeface="Open Sans Bold" charset="1" panose="020B0806030504020204"/>
      <p:regular r:id="rId36"/>
    </p:embeddedFont>
    <p:embeddedFont>
      <p:font typeface="Open Sans Italics" charset="1" panose="020B0606030504020204"/>
      <p:regular r:id="rId37"/>
    </p:embeddedFont>
    <p:embeddedFont>
      <p:font typeface="Open Sans Bold Italics" charset="1" panose="020B0806030504020204"/>
      <p:regular r:id="rId38"/>
    </p:embeddedFont>
    <p:embeddedFont>
      <p:font typeface="Open Sans Light" charset="1" panose="020B0306030504020204"/>
      <p:regular r:id="rId39"/>
    </p:embeddedFont>
    <p:embeddedFont>
      <p:font typeface="Open Sans Light Italics" charset="1" panose="020B0306030504020204"/>
      <p:regular r:id="rId40"/>
    </p:embeddedFont>
    <p:embeddedFont>
      <p:font typeface="Open Sans Ultra-Bold" charset="1" panose="00000000000000000000"/>
      <p:regular r:id="rId41"/>
    </p:embeddedFont>
    <p:embeddedFont>
      <p:font typeface="Open Sans Ultra-Bold Italics" charset="1" panose="00000000000000000000"/>
      <p:regular r:id="rId4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43" Target="slides/slide1.xml" Type="http://schemas.openxmlformats.org/officeDocument/2006/relationships/slide"/><Relationship Id="rId44" Target="slides/slide2.xml" Type="http://schemas.openxmlformats.org/officeDocument/2006/relationships/slide"/><Relationship Id="rId45" Target="slides/slide3.xml" Type="http://schemas.openxmlformats.org/officeDocument/2006/relationships/slide"/><Relationship Id="rId46" Target="slides/slide4.xml" Type="http://schemas.openxmlformats.org/officeDocument/2006/relationships/slide"/><Relationship Id="rId47" Target="slides/slide5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47453">
            <a:off x="-212140" y="-387358"/>
            <a:ext cx="18712279" cy="11061715"/>
          </a:xfrm>
          <a:custGeom>
            <a:avLst/>
            <a:gdLst/>
            <a:ahLst/>
            <a:cxnLst/>
            <a:rect r="r" b="b" t="t" l="l"/>
            <a:pathLst>
              <a:path h="11061715" w="18712279">
                <a:moveTo>
                  <a:pt x="441100" y="0"/>
                </a:moveTo>
                <a:lnTo>
                  <a:pt x="18712280" y="784177"/>
                </a:lnTo>
                <a:lnTo>
                  <a:pt x="18271180" y="11061716"/>
                </a:lnTo>
                <a:lnTo>
                  <a:pt x="0" y="10277539"/>
                </a:lnTo>
                <a:lnTo>
                  <a:pt x="441100" y="0"/>
                </a:lnTo>
                <a:close/>
              </a:path>
            </a:pathLst>
          </a:custGeom>
          <a:blipFill>
            <a:blip r:embed="rId2"/>
            <a:stretch>
              <a:fillRect l="-9549" t="-14710" r="-62593" b="-4909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64160" y="1182238"/>
            <a:ext cx="324049" cy="402318"/>
          </a:xfrm>
          <a:custGeom>
            <a:avLst/>
            <a:gdLst/>
            <a:ahLst/>
            <a:cxnLst/>
            <a:rect r="r" b="b" t="t" l="l"/>
            <a:pathLst>
              <a:path h="402318" w="324049">
                <a:moveTo>
                  <a:pt x="0" y="0"/>
                </a:moveTo>
                <a:lnTo>
                  <a:pt x="324049" y="0"/>
                </a:lnTo>
                <a:lnTo>
                  <a:pt x="324049" y="402318"/>
                </a:lnTo>
                <a:lnTo>
                  <a:pt x="0" y="40231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>
            <a:off x="1564160" y="6931968"/>
            <a:ext cx="9526284" cy="0"/>
          </a:xfrm>
          <a:prstGeom prst="line">
            <a:avLst/>
          </a:prstGeom>
          <a:ln cap="rnd" w="76200">
            <a:solidFill>
              <a:srgbClr val="F5F5F5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1564160" y="3648668"/>
            <a:ext cx="10767277" cy="1286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9950"/>
              </a:lnSpc>
            </a:pPr>
            <a:r>
              <a:rPr lang="en-US" sz="9045" spc="334">
                <a:solidFill>
                  <a:srgbClr val="FFFFFF"/>
                </a:solidFill>
                <a:latin typeface="Days"/>
              </a:rPr>
              <a:t>Text Analytics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564160" y="5013259"/>
            <a:ext cx="10375827" cy="17152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3263"/>
              </a:lnSpc>
            </a:pPr>
            <a:r>
              <a:rPr lang="en-US" sz="12057" spc="868">
                <a:solidFill>
                  <a:srgbClr val="FFFFFF"/>
                </a:solidFill>
                <a:latin typeface="Open Sauce Medium"/>
              </a:rPr>
              <a:t>PROPOSAL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19281" y="7226106"/>
            <a:ext cx="5132793" cy="586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81"/>
              </a:lnSpc>
            </a:pPr>
            <a:r>
              <a:rPr lang="en-US" sz="3437" spc="292">
                <a:solidFill>
                  <a:srgbClr val="FFFFFF"/>
                </a:solidFill>
                <a:latin typeface="Agrandir Narrow Bold"/>
              </a:rPr>
              <a:t>Hasan Jawaid Hanif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19281" y="7882650"/>
            <a:ext cx="5132793" cy="586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81"/>
              </a:lnSpc>
            </a:pPr>
            <a:r>
              <a:rPr lang="en-US" sz="3437" spc="292">
                <a:solidFill>
                  <a:srgbClr val="FFFFFF"/>
                </a:solidFill>
                <a:latin typeface="Agrandir Narrow Bold"/>
              </a:rPr>
              <a:t>Usaid Bhirya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619281" y="8539194"/>
            <a:ext cx="5132793" cy="586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81"/>
              </a:lnSpc>
            </a:pPr>
            <a:r>
              <a:rPr lang="en-US" sz="3437" spc="292">
                <a:solidFill>
                  <a:srgbClr val="FFFFFF"/>
                </a:solidFill>
                <a:latin typeface="Agrandir Narrow Bold"/>
              </a:rPr>
              <a:t>M. Hamza Wala Qadr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923865">
            <a:off x="-2984685" y="1184351"/>
            <a:ext cx="15802157" cy="9423832"/>
          </a:xfrm>
          <a:custGeom>
            <a:avLst/>
            <a:gdLst/>
            <a:ahLst/>
            <a:cxnLst/>
            <a:rect r="r" b="b" t="t" l="l"/>
            <a:pathLst>
              <a:path h="9423832" w="15802157">
                <a:moveTo>
                  <a:pt x="0" y="0"/>
                </a:moveTo>
                <a:lnTo>
                  <a:pt x="15802157" y="0"/>
                </a:lnTo>
                <a:lnTo>
                  <a:pt x="15802157" y="9423832"/>
                </a:lnTo>
                <a:lnTo>
                  <a:pt x="0" y="94238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5400000">
            <a:off x="8046708" y="385825"/>
            <a:ext cx="11245538" cy="9778557"/>
            <a:chOff x="0" y="0"/>
            <a:chExt cx="2961788" cy="257542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961788" cy="2575422"/>
            </a:xfrm>
            <a:custGeom>
              <a:avLst/>
              <a:gdLst/>
              <a:ahLst/>
              <a:cxnLst/>
              <a:rect r="r" b="b" t="t" l="l"/>
              <a:pathLst>
                <a:path h="2575422" w="2961788">
                  <a:moveTo>
                    <a:pt x="0" y="0"/>
                  </a:moveTo>
                  <a:lnTo>
                    <a:pt x="2961788" y="0"/>
                  </a:lnTo>
                  <a:lnTo>
                    <a:pt x="2961788" y="2575422"/>
                  </a:lnTo>
                  <a:lnTo>
                    <a:pt x="0" y="2575422"/>
                  </a:lnTo>
                  <a:close/>
                </a:path>
              </a:pathLst>
            </a:custGeom>
            <a:solidFill>
              <a:srgbClr val="192253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28575"/>
              <a:ext cx="2961788" cy="26039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869"/>
                </a:lnSpc>
              </a:pPr>
            </a:p>
          </p:txBody>
        </p:sp>
      </p:grpSp>
      <p:sp>
        <p:nvSpPr>
          <p:cNvPr name="AutoShape 6" id="6"/>
          <p:cNvSpPr/>
          <p:nvPr/>
        </p:nvSpPr>
        <p:spPr>
          <a:xfrm flipH="true" flipV="true">
            <a:off x="-488525" y="8289279"/>
            <a:ext cx="15156557" cy="0"/>
          </a:xfrm>
          <a:prstGeom prst="line">
            <a:avLst/>
          </a:prstGeom>
          <a:ln cap="flat" w="76200">
            <a:solidFill>
              <a:srgbClr val="C23A9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 flipH="true">
            <a:off x="10559239" y="1576778"/>
            <a:ext cx="8347436" cy="0"/>
          </a:xfrm>
          <a:prstGeom prst="line">
            <a:avLst/>
          </a:prstGeom>
          <a:ln cap="flat" w="76200">
            <a:solidFill>
              <a:srgbClr val="F5F5F5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8" id="8"/>
          <p:cNvSpPr txBox="true"/>
          <p:nvPr/>
        </p:nvSpPr>
        <p:spPr>
          <a:xfrm rot="0">
            <a:off x="10559239" y="1901120"/>
            <a:ext cx="6899678" cy="7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049"/>
              </a:lnSpc>
            </a:pPr>
            <a:r>
              <a:rPr lang="en-US" sz="5499" spc="175">
                <a:solidFill>
                  <a:srgbClr val="FFFFFF"/>
                </a:solidFill>
                <a:latin typeface="Open Sauce Medium"/>
              </a:rPr>
              <a:t>RAG-BASED QA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559239" y="2856795"/>
            <a:ext cx="6700061" cy="47400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21"/>
              </a:lnSpc>
            </a:pPr>
            <a:r>
              <a:rPr lang="en-US" sz="2599">
                <a:solidFill>
                  <a:srgbClr val="FFFFFF"/>
                </a:solidFill>
                <a:latin typeface="Open Sauce Light"/>
              </a:rPr>
              <a:t>There is a growing need for efficient, accurate question-answering systems in various domains such as customer service, education, and information retrieval.</a:t>
            </a:r>
          </a:p>
          <a:p>
            <a:pPr>
              <a:lnSpc>
                <a:spcPts val="3821"/>
              </a:lnSpc>
            </a:pPr>
          </a:p>
          <a:p>
            <a:pPr>
              <a:lnSpc>
                <a:spcPts val="3821"/>
              </a:lnSpc>
            </a:pPr>
            <a:r>
              <a:rPr lang="en-US" sz="2599">
                <a:solidFill>
                  <a:srgbClr val="FFFFFF"/>
                </a:solidFill>
                <a:latin typeface="Open Sauce Light"/>
              </a:rPr>
              <a:t>The aim is to develop a question-answering system capable of understanding and providing precise answers from a large dataset.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690092" y="1289289"/>
            <a:ext cx="20370072" cy="8553084"/>
            <a:chOff x="0" y="0"/>
            <a:chExt cx="5364957" cy="225266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364957" cy="2252664"/>
            </a:xfrm>
            <a:custGeom>
              <a:avLst/>
              <a:gdLst/>
              <a:ahLst/>
              <a:cxnLst/>
              <a:rect r="r" b="b" t="t" l="l"/>
              <a:pathLst>
                <a:path h="2252664" w="5364957">
                  <a:moveTo>
                    <a:pt x="0" y="0"/>
                  </a:moveTo>
                  <a:lnTo>
                    <a:pt x="5364957" y="0"/>
                  </a:lnTo>
                  <a:lnTo>
                    <a:pt x="5364957" y="2252664"/>
                  </a:lnTo>
                  <a:lnTo>
                    <a:pt x="0" y="2252664"/>
                  </a:lnTo>
                  <a:close/>
                </a:path>
              </a:pathLst>
            </a:custGeom>
            <a:solidFill>
              <a:srgbClr val="F5F5F5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28575"/>
              <a:ext cx="5364957" cy="22812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86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0" y="3066637"/>
            <a:ext cx="8856751" cy="8980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836"/>
              </a:lnSpc>
            </a:pPr>
            <a:r>
              <a:rPr lang="en-US" sz="6215" spc="198">
                <a:solidFill>
                  <a:srgbClr val="000000"/>
                </a:solidFill>
                <a:latin typeface="Days"/>
              </a:rPr>
              <a:t>Dataset Selection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144000" y="2323902"/>
            <a:ext cx="8450737" cy="68389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39746" indent="-269873" lvl="1">
              <a:lnSpc>
                <a:spcPts val="3674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Open Sauce Bold"/>
              </a:rPr>
              <a:t>R</a:t>
            </a:r>
            <a:r>
              <a:rPr lang="en-US" sz="2499">
                <a:solidFill>
                  <a:srgbClr val="000000"/>
                </a:solidFill>
                <a:latin typeface="Open Sauce Bold"/>
              </a:rPr>
              <a:t>eason for Selection</a:t>
            </a:r>
            <a:r>
              <a:rPr lang="en-US" sz="2499">
                <a:solidFill>
                  <a:srgbClr val="000000"/>
                </a:solidFill>
                <a:latin typeface="Open Sauce Light"/>
              </a:rPr>
              <a:t>: Selected for its rich linguistic diversity and real-world blogging insights, this dataset comprises over 19,320 bloggers' writings, reflecting various age groups, genders, and interests.</a:t>
            </a:r>
          </a:p>
          <a:p>
            <a:pPr marL="539746" indent="-269873" lvl="1">
              <a:lnSpc>
                <a:spcPts val="3674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Open Sauce Bold"/>
              </a:rPr>
              <a:t>Dataset Details</a:t>
            </a:r>
            <a:r>
              <a:rPr lang="en-US" sz="2499">
                <a:solidFill>
                  <a:srgbClr val="000000"/>
                </a:solidFill>
                <a:latin typeface="Open Sauce Light"/>
              </a:rPr>
              <a:t>: Featuring over 681,288 posts and 140 million words, this corpus offers a comprehensive landscape for training our QA system, ensuring a broad spectrum of language understanding. It is freely available.</a:t>
            </a:r>
          </a:p>
          <a:p>
            <a:pPr marL="539746" indent="-269873" lvl="1">
              <a:lnSpc>
                <a:spcPts val="3674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Open Sauce Bold"/>
              </a:rPr>
              <a:t>Preprocessing Overview</a:t>
            </a:r>
            <a:r>
              <a:rPr lang="en-US" sz="2499">
                <a:solidFill>
                  <a:srgbClr val="000000"/>
                </a:solidFill>
                <a:latin typeface="Open Sauce Light"/>
              </a:rPr>
              <a:t>: Data preprocessing steps will include HTML tag removal, text normalization, and tokenization, setting a strong foundation for high-quality model training.</a:t>
            </a:r>
          </a:p>
          <a:p>
            <a:pPr>
              <a:lnSpc>
                <a:spcPts val="3674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664182" y="4294409"/>
            <a:ext cx="8192569" cy="17553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36"/>
              </a:lnSpc>
            </a:pPr>
            <a:r>
              <a:rPr lang="en-US" sz="6215" spc="198">
                <a:solidFill>
                  <a:srgbClr val="000000"/>
                </a:solidFill>
                <a:latin typeface="Open Sauce Medium"/>
              </a:rPr>
              <a:t>BLOG AUTHORSHIP CORPUS</a:t>
            </a:r>
          </a:p>
        </p:txBody>
      </p:sp>
      <p:sp>
        <p:nvSpPr>
          <p:cNvPr name="AutoShape 9" id="9"/>
          <p:cNvSpPr/>
          <p:nvPr/>
        </p:nvSpPr>
        <p:spPr>
          <a:xfrm flipH="true" flipV="true">
            <a:off x="-7266123" y="7423023"/>
            <a:ext cx="15156557" cy="0"/>
          </a:xfrm>
          <a:prstGeom prst="line">
            <a:avLst/>
          </a:prstGeom>
          <a:ln cap="flat" w="76200">
            <a:solidFill>
              <a:srgbClr val="C23A97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923865">
            <a:off x="10983650" y="-1054053"/>
            <a:ext cx="15802157" cy="9423832"/>
          </a:xfrm>
          <a:custGeom>
            <a:avLst/>
            <a:gdLst/>
            <a:ahLst/>
            <a:cxnLst/>
            <a:rect r="r" b="b" t="t" l="l"/>
            <a:pathLst>
              <a:path h="9423832" w="15802157">
                <a:moveTo>
                  <a:pt x="0" y="0"/>
                </a:moveTo>
                <a:lnTo>
                  <a:pt x="15802158" y="0"/>
                </a:lnTo>
                <a:lnTo>
                  <a:pt x="15802158" y="9423832"/>
                </a:lnTo>
                <a:lnTo>
                  <a:pt x="0" y="94238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566398" y="1333975"/>
            <a:ext cx="15433919" cy="7619050"/>
            <a:chOff x="0" y="0"/>
            <a:chExt cx="4064900" cy="200666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064900" cy="2006663"/>
            </a:xfrm>
            <a:custGeom>
              <a:avLst/>
              <a:gdLst/>
              <a:ahLst/>
              <a:cxnLst/>
              <a:rect r="r" b="b" t="t" l="l"/>
              <a:pathLst>
                <a:path h="2006663" w="4064900">
                  <a:moveTo>
                    <a:pt x="0" y="0"/>
                  </a:moveTo>
                  <a:lnTo>
                    <a:pt x="4064900" y="0"/>
                  </a:lnTo>
                  <a:lnTo>
                    <a:pt x="4064900" y="2006663"/>
                  </a:lnTo>
                  <a:lnTo>
                    <a:pt x="0" y="2006663"/>
                  </a:lnTo>
                  <a:close/>
                </a:path>
              </a:pathLst>
            </a:custGeom>
            <a:solidFill>
              <a:srgbClr val="F5F5F5"/>
            </a:solidFill>
            <a:ln w="38100" cap="sq">
              <a:solidFill>
                <a:srgbClr val="202354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28575"/>
              <a:ext cx="4064900" cy="20352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869"/>
                </a:lnSpc>
              </a:pPr>
            </a:p>
          </p:txBody>
        </p:sp>
      </p:grpSp>
      <p:sp>
        <p:nvSpPr>
          <p:cNvPr name="AutoShape 6" id="6"/>
          <p:cNvSpPr/>
          <p:nvPr/>
        </p:nvSpPr>
        <p:spPr>
          <a:xfrm>
            <a:off x="3307028" y="4205366"/>
            <a:ext cx="11291300" cy="0"/>
          </a:xfrm>
          <a:prstGeom prst="line">
            <a:avLst/>
          </a:prstGeom>
          <a:ln cap="flat" w="76200">
            <a:solidFill>
              <a:srgbClr val="202354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7" id="7"/>
          <p:cNvGrpSpPr>
            <a:grpSpLocks noChangeAspect="true"/>
          </p:cNvGrpSpPr>
          <p:nvPr/>
        </p:nvGrpSpPr>
        <p:grpSpPr>
          <a:xfrm rot="5400000">
            <a:off x="14598328" y="4037857"/>
            <a:ext cx="411218" cy="411218"/>
            <a:chOff x="6705600" y="1371600"/>
            <a:chExt cx="10972800" cy="1097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6696808" y="1100629"/>
              <a:ext cx="10990383" cy="11514742"/>
            </a:xfrm>
            <a:custGeom>
              <a:avLst/>
              <a:gdLst/>
              <a:ahLst/>
              <a:cxnLst/>
              <a:rect r="r" b="b" t="t" l="l"/>
              <a:pathLst>
                <a:path h="11514742" w="10990383">
                  <a:moveTo>
                    <a:pt x="8792" y="5757371"/>
                  </a:moveTo>
                  <a:cubicBezTo>
                    <a:pt x="0" y="7723318"/>
                    <a:pt x="1043775" y="9543701"/>
                    <a:pt x="2744885" y="10529222"/>
                  </a:cubicBezTo>
                  <a:cubicBezTo>
                    <a:pt x="4445995" y="11514742"/>
                    <a:pt x="6544390" y="11514742"/>
                    <a:pt x="8245500" y="10529222"/>
                  </a:cubicBezTo>
                  <a:cubicBezTo>
                    <a:pt x="9946609" y="9543701"/>
                    <a:pt x="10990384" y="7723318"/>
                    <a:pt x="10981592" y="5757371"/>
                  </a:cubicBezTo>
                  <a:cubicBezTo>
                    <a:pt x="10990384" y="3791424"/>
                    <a:pt x="9946609" y="1971041"/>
                    <a:pt x="8245500" y="985520"/>
                  </a:cubicBezTo>
                  <a:cubicBezTo>
                    <a:pt x="6544390" y="0"/>
                    <a:pt x="4445995" y="0"/>
                    <a:pt x="2744885" y="985520"/>
                  </a:cubicBezTo>
                  <a:cubicBezTo>
                    <a:pt x="1043775" y="1971041"/>
                    <a:pt x="0" y="3791424"/>
                    <a:pt x="8792" y="5757371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B34593">
                    <a:alpha val="100000"/>
                  </a:srgbClr>
                </a:gs>
                <a:gs pos="100000">
                  <a:srgbClr val="151F52">
                    <a:alpha val="100000"/>
                  </a:srgbClr>
                </a:gs>
              </a:gsLst>
              <a:lin ang="5400000"/>
            </a:gradFill>
          </p:spPr>
        </p:sp>
      </p:grpSp>
      <p:grpSp>
        <p:nvGrpSpPr>
          <p:cNvPr name="Group 9" id="9"/>
          <p:cNvGrpSpPr>
            <a:grpSpLocks noChangeAspect="true"/>
          </p:cNvGrpSpPr>
          <p:nvPr/>
        </p:nvGrpSpPr>
        <p:grpSpPr>
          <a:xfrm rot="5400000">
            <a:off x="12046404" y="4037857"/>
            <a:ext cx="411218" cy="411218"/>
            <a:chOff x="6705600" y="1371600"/>
            <a:chExt cx="10972800" cy="1097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6696808" y="1100629"/>
              <a:ext cx="10990383" cy="11514742"/>
            </a:xfrm>
            <a:custGeom>
              <a:avLst/>
              <a:gdLst/>
              <a:ahLst/>
              <a:cxnLst/>
              <a:rect r="r" b="b" t="t" l="l"/>
              <a:pathLst>
                <a:path h="11514742" w="10990383">
                  <a:moveTo>
                    <a:pt x="8792" y="5757371"/>
                  </a:moveTo>
                  <a:cubicBezTo>
                    <a:pt x="0" y="7723318"/>
                    <a:pt x="1043775" y="9543701"/>
                    <a:pt x="2744885" y="10529222"/>
                  </a:cubicBezTo>
                  <a:cubicBezTo>
                    <a:pt x="4445995" y="11514742"/>
                    <a:pt x="6544390" y="11514742"/>
                    <a:pt x="8245500" y="10529222"/>
                  </a:cubicBezTo>
                  <a:cubicBezTo>
                    <a:pt x="9946609" y="9543701"/>
                    <a:pt x="10990384" y="7723318"/>
                    <a:pt x="10981592" y="5757371"/>
                  </a:cubicBezTo>
                  <a:cubicBezTo>
                    <a:pt x="10990384" y="3791424"/>
                    <a:pt x="9946609" y="1971041"/>
                    <a:pt x="8245500" y="985520"/>
                  </a:cubicBezTo>
                  <a:cubicBezTo>
                    <a:pt x="6544390" y="0"/>
                    <a:pt x="4445995" y="0"/>
                    <a:pt x="2744885" y="985520"/>
                  </a:cubicBezTo>
                  <a:cubicBezTo>
                    <a:pt x="1043775" y="1971041"/>
                    <a:pt x="0" y="3791424"/>
                    <a:pt x="8792" y="5757371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B34593">
                    <a:alpha val="100000"/>
                  </a:srgbClr>
                </a:gs>
                <a:gs pos="100000">
                  <a:srgbClr val="151F52">
                    <a:alpha val="100000"/>
                  </a:srgbClr>
                </a:gs>
              </a:gsLst>
              <a:lin ang="5400000"/>
            </a:grad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5400000">
            <a:off x="9081664" y="4037857"/>
            <a:ext cx="411218" cy="411218"/>
            <a:chOff x="6705600" y="1371600"/>
            <a:chExt cx="10972800" cy="1097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6696808" y="1100629"/>
              <a:ext cx="10990383" cy="11514742"/>
            </a:xfrm>
            <a:custGeom>
              <a:avLst/>
              <a:gdLst/>
              <a:ahLst/>
              <a:cxnLst/>
              <a:rect r="r" b="b" t="t" l="l"/>
              <a:pathLst>
                <a:path h="11514742" w="10990383">
                  <a:moveTo>
                    <a:pt x="8792" y="5757371"/>
                  </a:moveTo>
                  <a:cubicBezTo>
                    <a:pt x="0" y="7723318"/>
                    <a:pt x="1043775" y="9543701"/>
                    <a:pt x="2744885" y="10529222"/>
                  </a:cubicBezTo>
                  <a:cubicBezTo>
                    <a:pt x="4445995" y="11514742"/>
                    <a:pt x="6544390" y="11514742"/>
                    <a:pt x="8245500" y="10529222"/>
                  </a:cubicBezTo>
                  <a:cubicBezTo>
                    <a:pt x="9946609" y="9543701"/>
                    <a:pt x="10990384" y="7723318"/>
                    <a:pt x="10981592" y="5757371"/>
                  </a:cubicBezTo>
                  <a:cubicBezTo>
                    <a:pt x="10990384" y="3791424"/>
                    <a:pt x="9946609" y="1971041"/>
                    <a:pt x="8245500" y="985520"/>
                  </a:cubicBezTo>
                  <a:cubicBezTo>
                    <a:pt x="6544390" y="0"/>
                    <a:pt x="4445995" y="0"/>
                    <a:pt x="2744885" y="985520"/>
                  </a:cubicBezTo>
                  <a:cubicBezTo>
                    <a:pt x="1043775" y="1971041"/>
                    <a:pt x="0" y="3791424"/>
                    <a:pt x="8792" y="5757371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B34593">
                    <a:alpha val="100000"/>
                  </a:srgbClr>
                </a:gs>
                <a:gs pos="100000">
                  <a:srgbClr val="151F52">
                    <a:alpha val="100000"/>
                  </a:srgbClr>
                </a:gs>
              </a:gsLst>
              <a:lin ang="5400000"/>
            </a:gradFill>
          </p:spPr>
        </p:sp>
      </p:grpSp>
      <p:grpSp>
        <p:nvGrpSpPr>
          <p:cNvPr name="Group 13" id="13"/>
          <p:cNvGrpSpPr>
            <a:grpSpLocks noChangeAspect="true"/>
          </p:cNvGrpSpPr>
          <p:nvPr/>
        </p:nvGrpSpPr>
        <p:grpSpPr>
          <a:xfrm rot="5400000">
            <a:off x="6241759" y="3999757"/>
            <a:ext cx="411218" cy="411218"/>
            <a:chOff x="6705600" y="1371600"/>
            <a:chExt cx="10972800" cy="1097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6696808" y="1100629"/>
              <a:ext cx="10990383" cy="11514742"/>
            </a:xfrm>
            <a:custGeom>
              <a:avLst/>
              <a:gdLst/>
              <a:ahLst/>
              <a:cxnLst/>
              <a:rect r="r" b="b" t="t" l="l"/>
              <a:pathLst>
                <a:path h="11514742" w="10990383">
                  <a:moveTo>
                    <a:pt x="8792" y="5757371"/>
                  </a:moveTo>
                  <a:cubicBezTo>
                    <a:pt x="0" y="7723318"/>
                    <a:pt x="1043775" y="9543701"/>
                    <a:pt x="2744885" y="10529222"/>
                  </a:cubicBezTo>
                  <a:cubicBezTo>
                    <a:pt x="4445995" y="11514742"/>
                    <a:pt x="6544390" y="11514742"/>
                    <a:pt x="8245500" y="10529222"/>
                  </a:cubicBezTo>
                  <a:cubicBezTo>
                    <a:pt x="9946609" y="9543701"/>
                    <a:pt x="10990384" y="7723318"/>
                    <a:pt x="10981592" y="5757371"/>
                  </a:cubicBezTo>
                  <a:cubicBezTo>
                    <a:pt x="10990384" y="3791424"/>
                    <a:pt x="9946609" y="1971041"/>
                    <a:pt x="8245500" y="985520"/>
                  </a:cubicBezTo>
                  <a:cubicBezTo>
                    <a:pt x="6544390" y="0"/>
                    <a:pt x="4445995" y="0"/>
                    <a:pt x="2744885" y="985520"/>
                  </a:cubicBezTo>
                  <a:cubicBezTo>
                    <a:pt x="1043775" y="1971041"/>
                    <a:pt x="0" y="3791424"/>
                    <a:pt x="8792" y="5757371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B34593">
                    <a:alpha val="100000"/>
                  </a:srgbClr>
                </a:gs>
                <a:gs pos="100000">
                  <a:srgbClr val="151F52">
                    <a:alpha val="100000"/>
                  </a:srgbClr>
                </a:gs>
              </a:gsLst>
              <a:lin ang="5400000"/>
            </a:gradFill>
          </p:spPr>
        </p:sp>
      </p:grpSp>
      <p:grpSp>
        <p:nvGrpSpPr>
          <p:cNvPr name="Group 15" id="15"/>
          <p:cNvGrpSpPr>
            <a:grpSpLocks noChangeAspect="true"/>
          </p:cNvGrpSpPr>
          <p:nvPr/>
        </p:nvGrpSpPr>
        <p:grpSpPr>
          <a:xfrm rot="5400000">
            <a:off x="3278453" y="4037857"/>
            <a:ext cx="411218" cy="411218"/>
            <a:chOff x="6705600" y="1371600"/>
            <a:chExt cx="10972800" cy="1097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6696808" y="1100629"/>
              <a:ext cx="10990383" cy="11514742"/>
            </a:xfrm>
            <a:custGeom>
              <a:avLst/>
              <a:gdLst/>
              <a:ahLst/>
              <a:cxnLst/>
              <a:rect r="r" b="b" t="t" l="l"/>
              <a:pathLst>
                <a:path h="11514742" w="10990383">
                  <a:moveTo>
                    <a:pt x="8792" y="5757371"/>
                  </a:moveTo>
                  <a:cubicBezTo>
                    <a:pt x="0" y="7723318"/>
                    <a:pt x="1043775" y="9543701"/>
                    <a:pt x="2744885" y="10529222"/>
                  </a:cubicBezTo>
                  <a:cubicBezTo>
                    <a:pt x="4445995" y="11514742"/>
                    <a:pt x="6544390" y="11514742"/>
                    <a:pt x="8245500" y="10529222"/>
                  </a:cubicBezTo>
                  <a:cubicBezTo>
                    <a:pt x="9946609" y="9543701"/>
                    <a:pt x="10990384" y="7723318"/>
                    <a:pt x="10981592" y="5757371"/>
                  </a:cubicBezTo>
                  <a:cubicBezTo>
                    <a:pt x="10990384" y="3791424"/>
                    <a:pt x="9946609" y="1971041"/>
                    <a:pt x="8245500" y="985520"/>
                  </a:cubicBezTo>
                  <a:cubicBezTo>
                    <a:pt x="6544390" y="0"/>
                    <a:pt x="4445995" y="0"/>
                    <a:pt x="2744885" y="985520"/>
                  </a:cubicBezTo>
                  <a:cubicBezTo>
                    <a:pt x="1043775" y="1971041"/>
                    <a:pt x="0" y="3791424"/>
                    <a:pt x="8792" y="5757371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B34593">
                    <a:alpha val="100000"/>
                  </a:srgbClr>
                </a:gs>
                <a:gs pos="100000">
                  <a:srgbClr val="151F52">
                    <a:alpha val="100000"/>
                  </a:srgbClr>
                </a:gs>
              </a:gsLst>
              <a:lin ang="5400000"/>
            </a:grad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3278453" y="5087470"/>
            <a:ext cx="2446400" cy="678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640"/>
              </a:lnSpc>
            </a:pPr>
            <a:r>
              <a:rPr lang="en-US" sz="2400" spc="76">
                <a:solidFill>
                  <a:srgbClr val="000000"/>
                </a:solidFill>
                <a:latin typeface="Open Sauce Medium"/>
              </a:rPr>
              <a:t>DATA PREPARATION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3278453" y="5937101"/>
            <a:ext cx="2669568" cy="16527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46"/>
              </a:lnSpc>
            </a:pPr>
            <a:r>
              <a:rPr lang="en-US" sz="1800">
                <a:solidFill>
                  <a:srgbClr val="000000"/>
                </a:solidFill>
                <a:latin typeface="Open Sauce Light"/>
              </a:rPr>
              <a:t>Detailed cleaning and structuring, converting raw blog texts into a cleaned, analyzable format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2795377" y="5087470"/>
            <a:ext cx="2736463" cy="678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640"/>
              </a:lnSpc>
            </a:pPr>
            <a:r>
              <a:rPr lang="en-US" sz="2400" spc="76">
                <a:solidFill>
                  <a:srgbClr val="000000"/>
                </a:solidFill>
                <a:latin typeface="Open Sauce Medium"/>
              </a:rPr>
              <a:t>ANSWER RETRIEVAL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6440084" y="5087470"/>
            <a:ext cx="2736463" cy="678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640"/>
              </a:lnSpc>
            </a:pPr>
            <a:r>
              <a:rPr lang="en-US" sz="2400" spc="76">
                <a:solidFill>
                  <a:srgbClr val="000000"/>
                </a:solidFill>
                <a:latin typeface="Open Sauce Medium"/>
              </a:rPr>
              <a:t>TEXT EMBEDDING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6464006" y="5937101"/>
            <a:ext cx="2669568" cy="23195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46"/>
              </a:lnSpc>
            </a:pPr>
            <a:r>
              <a:rPr lang="en-US" sz="1800">
                <a:solidFill>
                  <a:srgbClr val="000000"/>
                </a:solidFill>
                <a:latin typeface="Open Sauce Light"/>
              </a:rPr>
              <a:t>Utilizing Word2Vec embeddings to transform text data into high-dimensional vectors, capturing the nuances of human language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9611239" y="5087470"/>
            <a:ext cx="2736463" cy="678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640"/>
              </a:lnSpc>
            </a:pPr>
            <a:r>
              <a:rPr lang="en-US" sz="2400" spc="76">
                <a:solidFill>
                  <a:srgbClr val="000000"/>
                </a:solidFill>
                <a:latin typeface="Open Sauce Medium"/>
              </a:rPr>
              <a:t>MODEL FRAMEWORK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9649559" y="5937101"/>
            <a:ext cx="2669568" cy="26529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46"/>
              </a:lnSpc>
            </a:pPr>
            <a:r>
              <a:rPr lang="en-US" sz="1800">
                <a:solidFill>
                  <a:srgbClr val="000000"/>
                </a:solidFill>
                <a:latin typeface="Open Sauce Light"/>
              </a:rPr>
              <a:t>Adopting a transformer-based model fine-tuned specifically for question-answering tasks, capable of understanding context and generating relevant answers.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2835112" y="5937101"/>
            <a:ext cx="2669568" cy="26529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46"/>
              </a:lnSpc>
            </a:pPr>
            <a:r>
              <a:rPr lang="en-US" sz="1800">
                <a:solidFill>
                  <a:srgbClr val="000000"/>
                </a:solidFill>
                <a:latin typeface="Open Sauce Light"/>
              </a:rPr>
              <a:t>Implementation of an efficient retrieval system that matches user queries with the most relevant answers based on learned embeddings and context understanding.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4154161" y="2462277"/>
            <a:ext cx="10444167" cy="880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236"/>
              </a:lnSpc>
              <a:spcBef>
                <a:spcPct val="0"/>
              </a:spcBef>
            </a:pPr>
            <a:r>
              <a:rPr lang="en-US" sz="5243" spc="146">
                <a:solidFill>
                  <a:srgbClr val="010101"/>
                </a:solidFill>
                <a:latin typeface="Open Sauce"/>
              </a:rPr>
              <a:t>SYSTEM STRUCTURE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8100000">
            <a:off x="-5281063" y="-2431920"/>
            <a:ext cx="16893429" cy="10074627"/>
          </a:xfrm>
          <a:custGeom>
            <a:avLst/>
            <a:gdLst/>
            <a:ahLst/>
            <a:cxnLst/>
            <a:rect r="r" b="b" t="t" l="l"/>
            <a:pathLst>
              <a:path h="10074627" w="16893429">
                <a:moveTo>
                  <a:pt x="0" y="0"/>
                </a:moveTo>
                <a:lnTo>
                  <a:pt x="16893430" y="0"/>
                </a:lnTo>
                <a:lnTo>
                  <a:pt x="16893430" y="10074627"/>
                </a:lnTo>
                <a:lnTo>
                  <a:pt x="0" y="100746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778865" y="915598"/>
            <a:ext cx="16738271" cy="8800350"/>
            <a:chOff x="0" y="0"/>
            <a:chExt cx="4408434" cy="231778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408434" cy="2317788"/>
            </a:xfrm>
            <a:custGeom>
              <a:avLst/>
              <a:gdLst/>
              <a:ahLst/>
              <a:cxnLst/>
              <a:rect r="r" b="b" t="t" l="l"/>
              <a:pathLst>
                <a:path h="2317788" w="4408434">
                  <a:moveTo>
                    <a:pt x="0" y="0"/>
                  </a:moveTo>
                  <a:lnTo>
                    <a:pt x="4408434" y="0"/>
                  </a:lnTo>
                  <a:lnTo>
                    <a:pt x="4408434" y="2317788"/>
                  </a:lnTo>
                  <a:lnTo>
                    <a:pt x="0" y="2317788"/>
                  </a:lnTo>
                  <a:close/>
                </a:path>
              </a:pathLst>
            </a:custGeom>
            <a:solidFill>
              <a:srgbClr val="F5F5F5"/>
            </a:solidFill>
            <a:ln w="38100" cap="sq">
              <a:solidFill>
                <a:srgbClr val="202354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28575"/>
              <a:ext cx="4408434" cy="23463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86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4049497" y="6868914"/>
            <a:ext cx="5515521" cy="5093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19"/>
              </a:lnSpc>
              <a:spcBef>
                <a:spcPct val="0"/>
              </a:spcBef>
            </a:pPr>
            <a:r>
              <a:rPr lang="en-US" sz="2942">
                <a:solidFill>
                  <a:srgbClr val="000000"/>
                </a:solidFill>
                <a:latin typeface="Open Sauce Medium"/>
              </a:rPr>
              <a:t>Challenges and Solutions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049497" y="4303498"/>
            <a:ext cx="4785425" cy="16522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68"/>
              </a:lnSpc>
              <a:spcBef>
                <a:spcPct val="0"/>
              </a:spcBef>
            </a:pPr>
            <a:r>
              <a:rPr lang="en-US" sz="2263">
                <a:solidFill>
                  <a:srgbClr val="000000"/>
                </a:solidFill>
                <a:latin typeface="Agrandir Narrow"/>
              </a:rPr>
              <a:t>System performance will be measured using Accuracy, F1 Score, and user satisfaction rates to ensure relevance and clarity of responses.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2607468" y="3792523"/>
            <a:ext cx="1017239" cy="1062929"/>
            <a:chOff x="0" y="0"/>
            <a:chExt cx="1356318" cy="1417238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0"/>
              <a:ext cx="1356318" cy="1417238"/>
              <a:chOff x="0" y="0"/>
              <a:chExt cx="354711" cy="370643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354711" cy="370643"/>
              </a:xfrm>
              <a:custGeom>
                <a:avLst/>
                <a:gdLst/>
                <a:ahLst/>
                <a:cxnLst/>
                <a:rect r="r" b="b" t="t" l="l"/>
                <a:pathLst>
                  <a:path h="370643" w="354711">
                    <a:moveTo>
                      <a:pt x="0" y="0"/>
                    </a:moveTo>
                    <a:lnTo>
                      <a:pt x="354711" y="0"/>
                    </a:lnTo>
                    <a:lnTo>
                      <a:pt x="354711" y="370643"/>
                    </a:lnTo>
                    <a:lnTo>
                      <a:pt x="0" y="370643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B34593">
                      <a:alpha val="100000"/>
                    </a:srgbClr>
                  </a:gs>
                  <a:gs pos="100000">
                    <a:srgbClr val="151F52">
                      <a:alpha val="100000"/>
                    </a:srgbClr>
                  </a:gs>
                </a:gsLst>
                <a:lin ang="5400000"/>
              </a:gra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38100"/>
                <a:ext cx="354711" cy="40874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name="TextBox 12" id="12"/>
            <p:cNvSpPr txBox="true"/>
            <p:nvPr/>
          </p:nvSpPr>
          <p:spPr>
            <a:xfrm rot="0">
              <a:off x="0" y="95657"/>
              <a:ext cx="1356318" cy="113067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208"/>
                </a:lnSpc>
                <a:spcBef>
                  <a:spcPct val="0"/>
                </a:spcBef>
              </a:pPr>
              <a:r>
                <a:rPr lang="en-US" sz="5149">
                  <a:solidFill>
                    <a:srgbClr val="FFFFFF"/>
                  </a:solidFill>
                  <a:latin typeface="Open Sauce Medium"/>
                </a:rPr>
                <a:t>01</a:t>
              </a: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4049497" y="3797766"/>
            <a:ext cx="4228374" cy="5093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19"/>
              </a:lnSpc>
              <a:spcBef>
                <a:spcPct val="0"/>
              </a:spcBef>
            </a:pPr>
            <a:r>
              <a:rPr lang="en-US" sz="2942">
                <a:solidFill>
                  <a:srgbClr val="000000"/>
                </a:solidFill>
                <a:latin typeface="Open Sauce Medium"/>
              </a:rPr>
              <a:t>Evaluation Metrics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4049497" y="7374646"/>
            <a:ext cx="4785425" cy="16522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68"/>
              </a:lnSpc>
              <a:spcBef>
                <a:spcPct val="0"/>
              </a:spcBef>
            </a:pPr>
            <a:r>
              <a:rPr lang="en-US" sz="2263">
                <a:solidFill>
                  <a:srgbClr val="000000"/>
                </a:solidFill>
                <a:latin typeface="Agrandir Narrow"/>
              </a:rPr>
              <a:t>Addressing potential challenges such as ambiguous queries and diverse contexts with continuous learning and system updates.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000258" y="4293468"/>
            <a:ext cx="4876737" cy="1647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59"/>
              </a:lnSpc>
              <a:spcBef>
                <a:spcPct val="0"/>
              </a:spcBef>
            </a:pPr>
            <a:r>
              <a:rPr lang="en-US" sz="2256">
                <a:solidFill>
                  <a:srgbClr val="000000"/>
                </a:solidFill>
                <a:latin typeface="Agrandir Narrow"/>
              </a:rPr>
              <a:t>Employing a cross-validation approach on a diverse set of questions to rigorously test system robustness and reliability.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949017" y="3789394"/>
            <a:ext cx="4597571" cy="5080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07"/>
              </a:lnSpc>
              <a:spcBef>
                <a:spcPct val="0"/>
              </a:spcBef>
            </a:pPr>
            <a:r>
              <a:rPr lang="en-US" sz="2933">
                <a:solidFill>
                  <a:srgbClr val="000000"/>
                </a:solidFill>
                <a:latin typeface="Open Sauce Medium"/>
              </a:rPr>
              <a:t>Validation Plan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1000258" y="7355413"/>
            <a:ext cx="4876737" cy="1647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59"/>
              </a:lnSpc>
              <a:spcBef>
                <a:spcPct val="0"/>
              </a:spcBef>
            </a:pPr>
            <a:r>
              <a:rPr lang="en-US" sz="2256">
                <a:solidFill>
                  <a:srgbClr val="000000"/>
                </a:solidFill>
                <a:latin typeface="Agrandir Narrow"/>
              </a:rPr>
              <a:t>A highly accurate and context-aware question-answering system capable of handling a wide range of query types and delivering precise answers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949017" y="6851339"/>
            <a:ext cx="6310283" cy="5080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07"/>
              </a:lnSpc>
              <a:spcBef>
                <a:spcPct val="0"/>
              </a:spcBef>
            </a:pPr>
            <a:r>
              <a:rPr lang="en-US" sz="2933">
                <a:solidFill>
                  <a:srgbClr val="000000"/>
                </a:solidFill>
                <a:latin typeface="Open Sauce Medium"/>
              </a:rPr>
              <a:t>Expected Outcomes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3423303" y="2416480"/>
            <a:ext cx="11442900" cy="1009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20"/>
              </a:lnSpc>
            </a:pPr>
            <a:r>
              <a:rPr lang="en-US" sz="6600">
                <a:solidFill>
                  <a:srgbClr val="000000"/>
                </a:solidFill>
                <a:latin typeface="Open Sauce Medium"/>
              </a:rPr>
              <a:t>&amp; VALIDATION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9565018" y="3877896"/>
            <a:ext cx="1014190" cy="1059743"/>
            <a:chOff x="0" y="0"/>
            <a:chExt cx="1352254" cy="1412991"/>
          </a:xfrm>
        </p:grpSpPr>
        <p:grpSp>
          <p:nvGrpSpPr>
            <p:cNvPr name="Group 21" id="21"/>
            <p:cNvGrpSpPr/>
            <p:nvPr/>
          </p:nvGrpSpPr>
          <p:grpSpPr>
            <a:xfrm rot="0">
              <a:off x="0" y="0"/>
              <a:ext cx="1352254" cy="1412991"/>
              <a:chOff x="0" y="0"/>
              <a:chExt cx="354711" cy="370643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0" y="0"/>
                <a:ext cx="354711" cy="370643"/>
              </a:xfrm>
              <a:custGeom>
                <a:avLst/>
                <a:gdLst/>
                <a:ahLst/>
                <a:cxnLst/>
                <a:rect r="r" b="b" t="t" l="l"/>
                <a:pathLst>
                  <a:path h="370643" w="354711">
                    <a:moveTo>
                      <a:pt x="0" y="0"/>
                    </a:moveTo>
                    <a:lnTo>
                      <a:pt x="354711" y="0"/>
                    </a:lnTo>
                    <a:lnTo>
                      <a:pt x="354711" y="370643"/>
                    </a:lnTo>
                    <a:lnTo>
                      <a:pt x="0" y="370643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B34593">
                      <a:alpha val="100000"/>
                    </a:srgbClr>
                  </a:gs>
                  <a:gs pos="100000">
                    <a:srgbClr val="151F52">
                      <a:alpha val="100000"/>
                    </a:srgbClr>
                  </a:gs>
                </a:gsLst>
                <a:lin ang="5400000"/>
              </a:gradFill>
            </p:spPr>
          </p:sp>
          <p:sp>
            <p:nvSpPr>
              <p:cNvPr name="TextBox 23" id="23"/>
              <p:cNvSpPr txBox="true"/>
              <p:nvPr/>
            </p:nvSpPr>
            <p:spPr>
              <a:xfrm>
                <a:off x="0" y="-38100"/>
                <a:ext cx="354711" cy="40874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24" id="24"/>
            <p:cNvSpPr txBox="true"/>
            <p:nvPr/>
          </p:nvSpPr>
          <p:spPr>
            <a:xfrm rot="0">
              <a:off x="0" y="104610"/>
              <a:ext cx="1352254" cy="111804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187"/>
                </a:lnSpc>
                <a:spcBef>
                  <a:spcPct val="0"/>
                </a:spcBef>
              </a:pPr>
              <a:r>
                <a:rPr lang="en-US" sz="5133">
                  <a:solidFill>
                    <a:srgbClr val="FFFFFF"/>
                  </a:solidFill>
                  <a:latin typeface="Open Sauce Medium"/>
                </a:rPr>
                <a:t>02</a:t>
              </a: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2607468" y="6846816"/>
            <a:ext cx="1017239" cy="1062929"/>
            <a:chOff x="0" y="0"/>
            <a:chExt cx="1356318" cy="1417238"/>
          </a:xfrm>
        </p:grpSpPr>
        <p:grpSp>
          <p:nvGrpSpPr>
            <p:cNvPr name="Group 26" id="26"/>
            <p:cNvGrpSpPr/>
            <p:nvPr/>
          </p:nvGrpSpPr>
          <p:grpSpPr>
            <a:xfrm rot="0">
              <a:off x="0" y="0"/>
              <a:ext cx="1356318" cy="1417238"/>
              <a:chOff x="0" y="0"/>
              <a:chExt cx="354711" cy="370643"/>
            </a:xfrm>
          </p:grpSpPr>
          <p:sp>
            <p:nvSpPr>
              <p:cNvPr name="Freeform 27" id="27"/>
              <p:cNvSpPr/>
              <p:nvPr/>
            </p:nvSpPr>
            <p:spPr>
              <a:xfrm flipH="false" flipV="false" rot="0">
                <a:off x="0" y="0"/>
                <a:ext cx="354711" cy="370643"/>
              </a:xfrm>
              <a:custGeom>
                <a:avLst/>
                <a:gdLst/>
                <a:ahLst/>
                <a:cxnLst/>
                <a:rect r="r" b="b" t="t" l="l"/>
                <a:pathLst>
                  <a:path h="370643" w="354711">
                    <a:moveTo>
                      <a:pt x="0" y="0"/>
                    </a:moveTo>
                    <a:lnTo>
                      <a:pt x="354711" y="0"/>
                    </a:lnTo>
                    <a:lnTo>
                      <a:pt x="354711" y="370643"/>
                    </a:lnTo>
                    <a:lnTo>
                      <a:pt x="0" y="370643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B34593">
                      <a:alpha val="100000"/>
                    </a:srgbClr>
                  </a:gs>
                  <a:gs pos="100000">
                    <a:srgbClr val="151F52">
                      <a:alpha val="100000"/>
                    </a:srgbClr>
                  </a:gs>
                </a:gsLst>
                <a:lin ang="5400000"/>
              </a:gradFill>
            </p:spPr>
          </p:sp>
          <p:sp>
            <p:nvSpPr>
              <p:cNvPr name="TextBox 28" id="28"/>
              <p:cNvSpPr txBox="true"/>
              <p:nvPr/>
            </p:nvSpPr>
            <p:spPr>
              <a:xfrm>
                <a:off x="0" y="-38100"/>
                <a:ext cx="354711" cy="40874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name="TextBox 29" id="29"/>
            <p:cNvSpPr txBox="true"/>
            <p:nvPr/>
          </p:nvSpPr>
          <p:spPr>
            <a:xfrm rot="0">
              <a:off x="0" y="95657"/>
              <a:ext cx="1356318" cy="113067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208"/>
                </a:lnSpc>
                <a:spcBef>
                  <a:spcPct val="0"/>
                </a:spcBef>
              </a:pPr>
              <a:r>
                <a:rPr lang="en-US" sz="5149">
                  <a:solidFill>
                    <a:srgbClr val="FFFFFF"/>
                  </a:solidFill>
                  <a:latin typeface="Open Sauce Medium"/>
                </a:rPr>
                <a:t>03</a:t>
              </a: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9565018" y="6829507"/>
            <a:ext cx="1014190" cy="1059743"/>
            <a:chOff x="0" y="0"/>
            <a:chExt cx="1352254" cy="1412991"/>
          </a:xfrm>
        </p:grpSpPr>
        <p:grpSp>
          <p:nvGrpSpPr>
            <p:cNvPr name="Group 31" id="31"/>
            <p:cNvGrpSpPr/>
            <p:nvPr/>
          </p:nvGrpSpPr>
          <p:grpSpPr>
            <a:xfrm rot="0">
              <a:off x="0" y="0"/>
              <a:ext cx="1352254" cy="1412991"/>
              <a:chOff x="0" y="0"/>
              <a:chExt cx="354711" cy="370643"/>
            </a:xfrm>
          </p:grpSpPr>
          <p:sp>
            <p:nvSpPr>
              <p:cNvPr name="Freeform 32" id="32"/>
              <p:cNvSpPr/>
              <p:nvPr/>
            </p:nvSpPr>
            <p:spPr>
              <a:xfrm flipH="false" flipV="false" rot="0">
                <a:off x="0" y="0"/>
                <a:ext cx="354711" cy="370643"/>
              </a:xfrm>
              <a:custGeom>
                <a:avLst/>
                <a:gdLst/>
                <a:ahLst/>
                <a:cxnLst/>
                <a:rect r="r" b="b" t="t" l="l"/>
                <a:pathLst>
                  <a:path h="370643" w="354711">
                    <a:moveTo>
                      <a:pt x="0" y="0"/>
                    </a:moveTo>
                    <a:lnTo>
                      <a:pt x="354711" y="0"/>
                    </a:lnTo>
                    <a:lnTo>
                      <a:pt x="354711" y="370643"/>
                    </a:lnTo>
                    <a:lnTo>
                      <a:pt x="0" y="370643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B34593">
                      <a:alpha val="100000"/>
                    </a:srgbClr>
                  </a:gs>
                  <a:gs pos="100000">
                    <a:srgbClr val="151F52">
                      <a:alpha val="100000"/>
                    </a:srgbClr>
                  </a:gs>
                </a:gsLst>
                <a:lin ang="5400000"/>
              </a:gradFill>
            </p:spPr>
          </p:sp>
          <p:sp>
            <p:nvSpPr>
              <p:cNvPr name="TextBox 33" id="33"/>
              <p:cNvSpPr txBox="true"/>
              <p:nvPr/>
            </p:nvSpPr>
            <p:spPr>
              <a:xfrm>
                <a:off x="0" y="-38100"/>
                <a:ext cx="354711" cy="40874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34" id="34"/>
            <p:cNvSpPr txBox="true"/>
            <p:nvPr/>
          </p:nvSpPr>
          <p:spPr>
            <a:xfrm rot="0">
              <a:off x="0" y="104610"/>
              <a:ext cx="1352254" cy="111804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187"/>
                </a:lnSpc>
                <a:spcBef>
                  <a:spcPct val="0"/>
                </a:spcBef>
              </a:pPr>
              <a:r>
                <a:rPr lang="en-US" sz="5133">
                  <a:solidFill>
                    <a:srgbClr val="FFFFFF"/>
                  </a:solidFill>
                  <a:latin typeface="Open Sauce Medium"/>
                </a:rPr>
                <a:t>04</a:t>
              </a:r>
            </a:p>
          </p:txBody>
        </p:sp>
      </p:grpSp>
      <p:sp>
        <p:nvSpPr>
          <p:cNvPr name="TextBox 35" id="35"/>
          <p:cNvSpPr txBox="true"/>
          <p:nvPr/>
        </p:nvSpPr>
        <p:spPr>
          <a:xfrm rot="0">
            <a:off x="5738454" y="1651306"/>
            <a:ext cx="7089807" cy="774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49"/>
              </a:lnSpc>
            </a:pPr>
            <a:r>
              <a:rPr lang="en-US" sz="5499" spc="175">
                <a:solidFill>
                  <a:srgbClr val="000000"/>
                </a:solidFill>
                <a:latin typeface="Days"/>
              </a:rPr>
              <a:t>Evaluation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DAF_7iPHtPc</dc:identifier>
  <dcterms:modified xsi:type="dcterms:W3CDTF">2011-08-01T06:04:30Z</dcterms:modified>
  <cp:revision>1</cp:revision>
  <dc:title>Text Analytics</dc:title>
</cp:coreProperties>
</file>

<file path=docProps/thumbnail.jpeg>
</file>